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1" r:id="rId9"/>
    <p:sldId id="262" r:id="rId10"/>
    <p:sldId id="268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6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D33D1-8DE5-4138-B336-8B06438DD640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257E2-DD64-44A4-842A-56E07000E9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DSM-V Diagnostic Criteria 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Inattention: Six or more symptoms of inattention for children up to age 16, or five or more for adolescents 17 and older and adults; symptoms of inattention have been present for at least 6 months, and they are inappropriate for developmental level.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environmental and genetic factors contribute to ADHD “nature and nurture”</a:t>
            </a:r>
          </a:p>
          <a:p>
            <a:r>
              <a:rPr lang="en-US" dirty="0" smtClean="0"/>
              <a:t>There is no brain scan or blood test which </a:t>
            </a:r>
            <a:r>
              <a:rPr lang="en-US" smtClean="0"/>
              <a:t>confirms ADHD</a:t>
            </a:r>
            <a:endParaRPr lang="en-US" dirty="0" smtClean="0"/>
          </a:p>
          <a:p>
            <a:r>
              <a:rPr lang="en-US" dirty="0" smtClean="0"/>
              <a:t>The neurotransmitters Dopamine and </a:t>
            </a:r>
            <a:r>
              <a:rPr lang="en-US" dirty="0" err="1" smtClean="0"/>
              <a:t>Norepinephrine</a:t>
            </a:r>
            <a:r>
              <a:rPr lang="en-US" dirty="0" smtClean="0"/>
              <a:t> are implicated in the physiology affecting attention and focus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Neuroanatomical</a:t>
            </a:r>
            <a:r>
              <a:rPr lang="en-US" dirty="0" smtClean="0"/>
              <a:t> and </a:t>
            </a:r>
            <a:r>
              <a:rPr lang="en-US" dirty="0" err="1" smtClean="0"/>
              <a:t>Neurochemical</a:t>
            </a:r>
            <a:endParaRPr lang="en-US" dirty="0"/>
          </a:p>
        </p:txBody>
      </p:sp>
      <p:pic>
        <p:nvPicPr>
          <p:cNvPr id="4" name="Content Placeholder 3" descr="Adhd br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828800"/>
            <a:ext cx="4230914" cy="4038600"/>
          </a:xfrm>
        </p:spPr>
      </p:pic>
      <p:sp>
        <p:nvSpPr>
          <p:cNvPr id="6" name="TextBox 5"/>
          <p:cNvSpPr txBox="1"/>
          <p:nvPr/>
        </p:nvSpPr>
        <p:spPr>
          <a:xfrm>
            <a:off x="5562600" y="1981200"/>
            <a:ext cx="330276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Both and prefrontal cortex and </a:t>
            </a:r>
          </a:p>
          <a:p>
            <a:r>
              <a:rPr lang="en-US" dirty="0" smtClean="0"/>
              <a:t>Cerebellum are implicated in the </a:t>
            </a:r>
          </a:p>
          <a:p>
            <a:r>
              <a:rPr lang="en-US" dirty="0" err="1" smtClean="0"/>
              <a:t>Symptomatology</a:t>
            </a:r>
            <a:r>
              <a:rPr lang="en-US" dirty="0" smtClean="0"/>
              <a:t> of ADHD</a:t>
            </a:r>
          </a:p>
          <a:p>
            <a:endParaRPr lang="en-US" dirty="0" smtClean="0"/>
          </a:p>
          <a:p>
            <a:r>
              <a:rPr lang="en-US" u="sng" dirty="0" smtClean="0"/>
              <a:t>Prefrontal Lobe</a:t>
            </a:r>
          </a:p>
          <a:p>
            <a:r>
              <a:rPr lang="en-US" dirty="0" smtClean="0"/>
              <a:t>-planning</a:t>
            </a:r>
          </a:p>
          <a:p>
            <a:r>
              <a:rPr lang="en-US" dirty="0" smtClean="0"/>
              <a:t>-organizing</a:t>
            </a:r>
          </a:p>
          <a:p>
            <a:r>
              <a:rPr lang="en-US" dirty="0" smtClean="0"/>
              <a:t>-working memory</a:t>
            </a:r>
          </a:p>
          <a:p>
            <a:endParaRPr lang="en-US" dirty="0" smtClean="0"/>
          </a:p>
          <a:p>
            <a:r>
              <a:rPr lang="en-US" u="sng" dirty="0" smtClean="0"/>
              <a:t>Cerebellum</a:t>
            </a:r>
          </a:p>
          <a:p>
            <a:r>
              <a:rPr lang="en-US" dirty="0" smtClean="0"/>
              <a:t>-timing functions</a:t>
            </a:r>
          </a:p>
          <a:p>
            <a:r>
              <a:rPr lang="en-US" dirty="0" smtClean="0"/>
              <a:t>Estimating time</a:t>
            </a:r>
          </a:p>
          <a:p>
            <a:r>
              <a:rPr lang="en-US" dirty="0" smtClean="0"/>
              <a:t>-coordinating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2895600"/>
          </a:xfrm>
        </p:spPr>
        <p:txBody>
          <a:bodyPr/>
          <a:lstStyle/>
          <a:p>
            <a:r>
              <a:rPr lang="en-US" dirty="0" smtClean="0"/>
              <a:t>The Frontal lobes and prefrontal lobes are essentially </a:t>
            </a:r>
            <a:r>
              <a:rPr lang="en-US" dirty="0" err="1" smtClean="0"/>
              <a:t>underfunctioning</a:t>
            </a:r>
            <a:r>
              <a:rPr lang="en-US" dirty="0" smtClean="0"/>
              <a:t> in ADHD.</a:t>
            </a:r>
          </a:p>
          <a:p>
            <a:pPr lvl="1"/>
            <a:r>
              <a:rPr lang="en-US" dirty="0" smtClean="0"/>
              <a:t>Prevent flooding of sensory information</a:t>
            </a:r>
          </a:p>
          <a:p>
            <a:pPr lvl="1"/>
            <a:r>
              <a:rPr lang="en-US" dirty="0" smtClean="0"/>
              <a:t>Help modulate </a:t>
            </a:r>
            <a:r>
              <a:rPr lang="en-US" dirty="0" err="1" smtClean="0"/>
              <a:t>behaviour</a:t>
            </a:r>
            <a:r>
              <a:rPr lang="en-US" dirty="0" smtClean="0"/>
              <a:t> (inhibit, multitask, predict consequences, organize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Visualize </a:t>
            </a:r>
            <a:r>
              <a:rPr lang="en-US" dirty="0" smtClean="0"/>
              <a:t>Executive Function </a:t>
            </a:r>
            <a:r>
              <a:rPr lang="en-US" dirty="0" smtClean="0"/>
              <a:t>(EF)</a:t>
            </a:r>
            <a:endParaRPr lang="en-US" dirty="0"/>
          </a:p>
        </p:txBody>
      </p:sp>
      <p:pic>
        <p:nvPicPr>
          <p:cNvPr id="4" name="Content Placeholder 3" descr="orchestra E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295400"/>
            <a:ext cx="5212406" cy="3696494"/>
          </a:xfrm>
        </p:spPr>
      </p:pic>
      <p:sp>
        <p:nvSpPr>
          <p:cNvPr id="5" name="TextBox 4"/>
          <p:cNvSpPr txBox="1"/>
          <p:nvPr/>
        </p:nvSpPr>
        <p:spPr>
          <a:xfrm>
            <a:off x="533401" y="54864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ADHD-Chronic inability to activate and manage these functions in the right way </a:t>
            </a:r>
          </a:p>
          <a:p>
            <a:r>
              <a:rPr lang="en-US" dirty="0" smtClean="0"/>
              <a:t>at the right time causes the orchestra to be off key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Holding instructions in mind</a:t>
            </a:r>
          </a:p>
          <a:p>
            <a:r>
              <a:rPr lang="en-US" dirty="0" smtClean="0"/>
              <a:t>Managing time</a:t>
            </a:r>
          </a:p>
          <a:p>
            <a:r>
              <a:rPr lang="en-US" dirty="0" smtClean="0"/>
              <a:t>Planning, executing, and monitoring projects or assignments</a:t>
            </a:r>
          </a:p>
          <a:p>
            <a:r>
              <a:rPr lang="en-US" dirty="0" smtClean="0"/>
              <a:t>Reasoning through problems and using strategies to solve problems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Working memory is a mental workplace in which information can be temporarily stored and manipulated in order to support more complex activities</a:t>
            </a:r>
          </a:p>
          <a:p>
            <a:r>
              <a:rPr lang="en-US" dirty="0" smtClean="0"/>
              <a:t>Note taking in class, written expression and reading comprehension</a:t>
            </a:r>
          </a:p>
          <a:p>
            <a:r>
              <a:rPr lang="en-US" dirty="0" smtClean="0"/>
              <a:t>Non automatic tasks require increased demands on working memory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Overlap: ADHD &amp; Language/learning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Language disorders</a:t>
            </a:r>
          </a:p>
          <a:p>
            <a:r>
              <a:rPr lang="en-US" dirty="0" smtClean="0"/>
              <a:t>Reading Disorder</a:t>
            </a:r>
          </a:p>
          <a:p>
            <a:r>
              <a:rPr lang="en-US" dirty="0" smtClean="0"/>
              <a:t>Math Disorder</a:t>
            </a:r>
          </a:p>
          <a:p>
            <a:r>
              <a:rPr lang="en-US" dirty="0" smtClean="0"/>
              <a:t>Disorder with Written Expression</a:t>
            </a:r>
          </a:p>
          <a:p>
            <a:r>
              <a:rPr lang="en-US" dirty="0" smtClean="0"/>
              <a:t>Develop, Coordination Disorder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213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Medication</a:t>
            </a:r>
          </a:p>
          <a:p>
            <a:r>
              <a:rPr lang="en-US" dirty="0" smtClean="0"/>
              <a:t>Short, Intermediate, Long acting</a:t>
            </a:r>
          </a:p>
          <a:p>
            <a:r>
              <a:rPr lang="en-US" dirty="0" smtClean="0"/>
              <a:t>Stimulant vs. Non-stimulant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799"/>
          </a:xfrm>
        </p:spPr>
        <p:txBody>
          <a:bodyPr/>
          <a:lstStyle/>
          <a:p>
            <a:r>
              <a:rPr lang="en-US" dirty="0" smtClean="0"/>
              <a:t>Yoga/Meditation</a:t>
            </a:r>
          </a:p>
          <a:p>
            <a:r>
              <a:rPr lang="en-US" dirty="0" smtClean="0"/>
              <a:t>Special Diets</a:t>
            </a:r>
          </a:p>
          <a:p>
            <a:r>
              <a:rPr lang="en-US" dirty="0" smtClean="0"/>
              <a:t>Vitamin/Mineral Supplements</a:t>
            </a:r>
          </a:p>
          <a:p>
            <a:r>
              <a:rPr lang="en-US" dirty="0" smtClean="0"/>
              <a:t>Essential Fatty Acids</a:t>
            </a:r>
          </a:p>
          <a:p>
            <a:r>
              <a:rPr lang="en-US" dirty="0" err="1" smtClean="0"/>
              <a:t>Neuro</a:t>
            </a:r>
            <a:r>
              <a:rPr lang="en-US" dirty="0" smtClean="0"/>
              <a:t> Feedback training</a:t>
            </a:r>
          </a:p>
          <a:p>
            <a:r>
              <a:rPr lang="en-US" dirty="0" smtClean="0"/>
              <a:t>Exercise</a:t>
            </a:r>
          </a:p>
          <a:p>
            <a:r>
              <a:rPr lang="en-US" dirty="0" smtClean="0"/>
              <a:t>Sleep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options</a:t>
            </a:r>
            <a:endParaRPr lang="en-US" dirty="0"/>
          </a:p>
        </p:txBody>
      </p:sp>
      <p:pic>
        <p:nvPicPr>
          <p:cNvPr id="4" name="Content Placeholder 3" descr="ADHD specialis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219200"/>
            <a:ext cx="7315200" cy="54832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Hyperactivity and Impulsivity: Six or more symptoms of hyperactivity-impulsivity for children up to age 16, or five or more for adolescents 17 and older and adults; symptoms of hyperactivity-impulsivity have been present for at least 6 months to an extent that is disruptive and inappropriate for the person’s developmental </a:t>
            </a:r>
            <a:r>
              <a:rPr lang="en-US" dirty="0" smtClean="0"/>
              <a:t>level.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sz="5100" dirty="0"/>
              <a:t>In addition, the following conditions must be met:</a:t>
            </a:r>
          </a:p>
          <a:p>
            <a:r>
              <a:rPr lang="en-US" sz="5100" dirty="0"/>
              <a:t>Several inattentive or hyperactive-impulsive symptoms were present before age 12 years.</a:t>
            </a:r>
          </a:p>
          <a:p>
            <a:r>
              <a:rPr lang="en-US" sz="5100" dirty="0"/>
              <a:t>Several symptoms are present in two or more setting, (e.g., at home, school or work; with friends or relatives; in other activities).</a:t>
            </a:r>
          </a:p>
          <a:p>
            <a:r>
              <a:rPr lang="en-US" sz="5100" dirty="0"/>
              <a:t>There is clear evidence that the symptoms interfere with, or reduce the quality of, social, school, or work functioning.</a:t>
            </a:r>
          </a:p>
          <a:p>
            <a:r>
              <a:rPr lang="en-US" sz="5100" dirty="0"/>
              <a:t>The symptoms do not happen only during the course of schizophrenia or another psychotic disorder. The symptoms are not better explained by another mental </a:t>
            </a:r>
            <a:r>
              <a:rPr lang="en-US" sz="5100" dirty="0" smtClean="0"/>
              <a:t>disorder.</a:t>
            </a:r>
            <a:endParaRPr lang="en-US" sz="51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from Manitoba: </a:t>
            </a:r>
            <a:br>
              <a:rPr lang="en-US" dirty="0" smtClean="0"/>
            </a:br>
            <a:r>
              <a:rPr lang="en-US" dirty="0" smtClean="0"/>
              <a:t>Steps in diagnosis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Teacher observation and documentation</a:t>
            </a:r>
          </a:p>
          <a:p>
            <a:r>
              <a:rPr lang="en-US" dirty="0" smtClean="0"/>
              <a:t>Communication with parents</a:t>
            </a:r>
          </a:p>
          <a:p>
            <a:r>
              <a:rPr lang="en-US" dirty="0" smtClean="0"/>
              <a:t>Teachers and parents may choose to complete a rating scale or checklist at this point (such as SNAP-IV)</a:t>
            </a:r>
          </a:p>
          <a:p>
            <a:r>
              <a:rPr lang="en-US" dirty="0" smtClean="0"/>
              <a:t>With parent permission, school psychologist OR community mental health worker (health services) will administer and score Conners-3 rating scale.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Once this assessment is completed, parent and child visit a child psychologist who will complete additional assessments and diagnose.</a:t>
            </a:r>
          </a:p>
          <a:p>
            <a:r>
              <a:rPr lang="en-US" dirty="0" smtClean="0"/>
              <a:t>Pharmacological supports and other supports/interventions are recommended.</a:t>
            </a:r>
          </a:p>
          <a:p>
            <a:r>
              <a:rPr lang="en-US" dirty="0" smtClean="0"/>
              <a:t>If parents are not interested in securing a diagnosis, the family doctor may prescribe medication such as </a:t>
            </a:r>
            <a:r>
              <a:rPr lang="en-US" dirty="0" err="1" smtClean="0"/>
              <a:t>Concerta</a:t>
            </a:r>
            <a:r>
              <a:rPr lang="en-US" dirty="0" smtClean="0"/>
              <a:t> or </a:t>
            </a:r>
            <a:r>
              <a:rPr lang="en-US" dirty="0" err="1" smtClean="0"/>
              <a:t>Biphentin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SNAP-IV Teacher and Parent </a:t>
            </a:r>
            <a:br>
              <a:rPr lang="en-US" dirty="0" smtClean="0"/>
            </a:br>
            <a:r>
              <a:rPr lang="en-US" dirty="0" smtClean="0"/>
              <a:t>Rating Scale </a:t>
            </a:r>
            <a:endParaRPr lang="en-US" dirty="0"/>
          </a:p>
        </p:txBody>
      </p:sp>
      <p:pic>
        <p:nvPicPr>
          <p:cNvPr id="4" name="Content Placeholder 3" descr="snap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752600"/>
            <a:ext cx="5562600" cy="48144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Items from SNAP-IV</a:t>
            </a:r>
            <a:endParaRPr lang="en-US" dirty="0"/>
          </a:p>
        </p:txBody>
      </p:sp>
      <p:pic>
        <p:nvPicPr>
          <p:cNvPr id="4" name="Content Placeholder 3" descr="snap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2057400"/>
            <a:ext cx="8382000" cy="34695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Sample Items for SNAP-IV</a:t>
            </a:r>
            <a:endParaRPr lang="en-US" dirty="0"/>
          </a:p>
        </p:txBody>
      </p:sp>
      <p:pic>
        <p:nvPicPr>
          <p:cNvPr id="4" name="Content Placeholder 3" descr="snap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981200"/>
            <a:ext cx="7575425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Conners-3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Teacher, parent, and self rating scales helpful in the diagnosis of ADHD</a:t>
            </a:r>
          </a:p>
          <a:p>
            <a:r>
              <a:rPr lang="en-US" dirty="0" smtClean="0"/>
              <a:t>Also addresses co-morbid disorders such as oppositional defiant and conduct disorders</a:t>
            </a:r>
          </a:p>
          <a:p>
            <a:r>
              <a:rPr lang="en-US" dirty="0" smtClean="0"/>
              <a:t>Must be scored and interpreted by a psychologist or other trained professional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614</Words>
  <Application>Microsoft Office PowerPoint</Application>
  <PresentationFormat>On-screen Show (4:3)</PresentationFormat>
  <Paragraphs>76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DSM-V Diagnostic Criteria </vt:lpstr>
      <vt:lpstr>Slide 2</vt:lpstr>
      <vt:lpstr>Slide 3</vt:lpstr>
      <vt:lpstr>Example from Manitoba:  Steps in diagnosis </vt:lpstr>
      <vt:lpstr>Slide 5</vt:lpstr>
      <vt:lpstr>SNAP-IV Teacher and Parent  Rating Scale </vt:lpstr>
      <vt:lpstr>Sample Items from SNAP-IV</vt:lpstr>
      <vt:lpstr>More Sample Items for SNAP-IV</vt:lpstr>
      <vt:lpstr>Conners-3</vt:lpstr>
      <vt:lpstr>Etiology</vt:lpstr>
      <vt:lpstr>Neuroanatomical and Neurochemical</vt:lpstr>
      <vt:lpstr>Executive Functions</vt:lpstr>
      <vt:lpstr>Visualize Executive Function (EF)</vt:lpstr>
      <vt:lpstr>Executive Function</vt:lpstr>
      <vt:lpstr>Working Memory</vt:lpstr>
      <vt:lpstr>Overlap: ADHD &amp; Language/learning disorders</vt:lpstr>
      <vt:lpstr>Treatment Options</vt:lpstr>
      <vt:lpstr>Alternative</vt:lpstr>
      <vt:lpstr>Treatment options</vt:lpstr>
    </vt:vector>
  </TitlesOfParts>
  <Company>FORT LA BOSSE 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DSM-V Diagnostic Criteria</dc:title>
  <dc:creator>FLBSD</dc:creator>
  <cp:lastModifiedBy>FLBSD</cp:lastModifiedBy>
  <cp:revision>19</cp:revision>
  <dcterms:created xsi:type="dcterms:W3CDTF">2015-07-15T23:59:45Z</dcterms:created>
  <dcterms:modified xsi:type="dcterms:W3CDTF">2015-07-17T03:15:50Z</dcterms:modified>
</cp:coreProperties>
</file>